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6" r:id="rId2"/>
    <p:sldId id="257" r:id="rId3"/>
    <p:sldId id="285" r:id="rId4"/>
    <p:sldId id="258" r:id="rId5"/>
    <p:sldId id="259" r:id="rId6"/>
    <p:sldId id="286" r:id="rId7"/>
    <p:sldId id="260" r:id="rId8"/>
    <p:sldId id="287" r:id="rId9"/>
    <p:sldId id="261" r:id="rId10"/>
    <p:sldId id="262" r:id="rId11"/>
    <p:sldId id="263" r:id="rId12"/>
    <p:sldId id="264" r:id="rId13"/>
    <p:sldId id="265" r:id="rId14"/>
    <p:sldId id="288" r:id="rId15"/>
    <p:sldId id="289" r:id="rId16"/>
    <p:sldId id="266" r:id="rId17"/>
    <p:sldId id="290" r:id="rId18"/>
    <p:sldId id="267" r:id="rId19"/>
    <p:sldId id="291" r:id="rId20"/>
    <p:sldId id="268" r:id="rId21"/>
    <p:sldId id="292" r:id="rId22"/>
    <p:sldId id="269" r:id="rId23"/>
    <p:sldId id="270" r:id="rId24"/>
    <p:sldId id="271" r:id="rId25"/>
    <p:sldId id="293" r:id="rId26"/>
    <p:sldId id="272" r:id="rId27"/>
    <p:sldId id="284" r:id="rId28"/>
    <p:sldId id="273" r:id="rId29"/>
    <p:sldId id="274" r:id="rId30"/>
    <p:sldId id="275" r:id="rId31"/>
    <p:sldId id="294" r:id="rId32"/>
    <p:sldId id="276" r:id="rId33"/>
    <p:sldId id="295" r:id="rId34"/>
    <p:sldId id="277" r:id="rId35"/>
    <p:sldId id="278" r:id="rId36"/>
    <p:sldId id="279" r:id="rId37"/>
    <p:sldId id="296" r:id="rId38"/>
    <p:sldId id="280" r:id="rId39"/>
    <p:sldId id="281" r:id="rId40"/>
    <p:sldId id="297" r:id="rId41"/>
    <p:sldId id="282" r:id="rId42"/>
    <p:sldId id="283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7F83E-499B-488D-B3B8-BFBD6928A3B9}" type="datetimeFigureOut">
              <a:rPr lang="en-US" smtClean="0"/>
              <a:pPr/>
              <a:t>10/24/2021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337CB-4D42-4FC0-B155-C345028122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EBB60-1D09-40A5-BE94-EE42E6D1B772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45BB-640A-4967-A66F-9FEDA0A50C0E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AAD06-A133-496D-BA11-82AAC39656DC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30344-B876-4946-88E1-FC15414912C0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85C7-1FB3-4575-8907-2AA1992CC3F6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3A2-850F-4118-964B-313D6E8C1CC0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B246-3D45-4548-999D-CD7B5C63D9A0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D328-3A48-4EC0-A338-EF00E7354328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9B43-9996-4695-A763-016394DE8A21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16D0E-BA0F-4568-96B8-D3579C682A39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7527-2B77-44A8-B996-118D54ECEF0D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4ADB112-7B78-4913-BF8F-934665B564DA}" type="datetime1">
              <a:rPr lang="en-US" smtClean="0"/>
              <a:pPr/>
              <a:t>10/24/2021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759F3B0-949E-4514-AC90-5A61CF354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sr-Cyrl-RS" sz="3200" dirty="0"/>
              <a:t>	</a:t>
            </a:r>
            <a:r>
              <a:rPr lang="ru-RU" sz="3200" dirty="0"/>
              <a:t> </a:t>
            </a:r>
            <a:r>
              <a:rPr lang="ru-RU" sz="3200" dirty="0">
                <a:solidFill>
                  <a:srgbClr val="002060"/>
                </a:solidFill>
                <a:effectLst/>
              </a:rPr>
              <a:t>Фармацеутско технолошке операције у фармацеутској индустрији</a:t>
            </a:r>
            <a:r>
              <a:rPr lang="en-GB" sz="3200" dirty="0">
                <a:solidFill>
                  <a:srgbClr val="002060"/>
                </a:solidFill>
                <a:effectLst/>
              </a:rPr>
              <a:t/>
            </a:r>
            <a:br>
              <a:rPr lang="en-GB" sz="3200" dirty="0">
                <a:solidFill>
                  <a:srgbClr val="002060"/>
                </a:solidFill>
                <a:effectLst/>
              </a:rPr>
            </a:br>
            <a:r>
              <a:rPr lang="ru-RU" sz="3200" dirty="0">
                <a:solidFill>
                  <a:srgbClr val="002060"/>
                </a:solidFill>
                <a:effectLst/>
              </a:rPr>
              <a:t> (</a:t>
            </a:r>
            <a:r>
              <a:rPr lang="sr-Cyrl-RS" sz="3200" dirty="0">
                <a:solidFill>
                  <a:srgbClr val="002060"/>
                </a:solidFill>
                <a:effectLst/>
              </a:rPr>
              <a:t>топлотне операције)</a:t>
            </a:r>
            <a:endParaRPr lang="en-US" sz="3200" dirty="0">
              <a:solidFill>
                <a:srgbClr val="002060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157192"/>
            <a:ext cx="7772400" cy="914400"/>
          </a:xfrm>
        </p:spPr>
        <p:txBody>
          <a:bodyPr/>
          <a:lstStyle/>
          <a:p>
            <a:r>
              <a:rPr lang="sr-Cyrl-RS" dirty="0"/>
              <a:t>проф. др. Марина Томовић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1926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Испаравање (упаравање)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Размена топлоте при којој долази до промене агрегатног стања флуида који се загрева обухвата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упаравање, укувавање и кондензацију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Циљеви упаравања у фармацеутској индустији: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се добије већа концентрација неиспарљиве компоненте испаравањем испарљиве компоненте при чему се раствори концентришу или припремају за кристализацију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се испаравањем одвоје испарљиве компоненте од неиспарљивих као код дестилације воде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се у потпуности отклони испарљива компонента, а неиспарљива припреми за сушење, као код добијања сувих екстраката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6525344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Брзина испаравања зависи од неколико фактора: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Од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површине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расположиве за отклањање настале парне фазе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што је већа површина, већа је могућност да се молекули са већом кинетичком енегријом нађу у површинском слоју па су из тог разлога посуде за упаравање плитке и широке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)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Од количине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доведене топлоте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као 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латентне топлоте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Апсолутног притиска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(што је нижи притисак брзина је већа)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Апаратура за операцију упаравања се састоји од: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посуде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за течност која се укувава,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простора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за грејну пару (дупликатор или сисрем цеви),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одвода паре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настале при укувавању раствора,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одвода кондензата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који настаје од грејног флуида,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уређаја за довод раствора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који се упарава, као и за одвод концентрисане (укуване течности), инструмената за контролу и регулацију просеса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327648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Уређаји за упаравање у фармацеутској индустирији представљају потпуно затворене системе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Користе се када се ради 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већим количинама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скупих или токсичних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чије паре се регенеришу кондензацијом или не смеју да доспеју у радни простор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Користе се за концентрисање раствора и припрему за кристализацију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Време упаравања се смањује применом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филм упаривача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код којих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површина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расположива за упаравање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повећана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слој материјала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који се упарава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истањен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0"/>
            <a:ext cx="8568952" cy="65973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Филм упаривач са узлазним протоком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Састоји се из релативно малог броја дугачких цеви постављених вертикално са дупликатором око њих.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Цеви се загревају воденом паром која се уводи у дупликатор. Због додира са врелим зидовима цеви,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у њима се загрева и почиње да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кључа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при чему се стварају мехурићи гаса који потискају течну фазу навише.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Течност која се креће навише добија све већу брзину, јер се истовремено развије све већа количина паре и све више мехурића -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каландија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ефекат. 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Сврха стварања мехурића је да се смањи дебљина течног граничног слоја изложена деловању високе температуре, што повећава коефицијент преноса топлоте са зидова цеви на течност која треба да се упари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336704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Концентрована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течност излази заједно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испареног растварача 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горњем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крају великом брзином, где се пара од течности одваја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циклоном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Одвојена пара излази на горњем крају уређаја док се концентрат скупља на доњем крају где по потреби може још једном да прође цео процес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Цео циклус траје 60 до 90 секунди што је веома повољно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термолабилне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материје нпр раствори витамина који треба да се концентрују.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Ови уређаји захтевају специјалне просторе због своје висине и нису погодни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вискозне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течности као ни за течности које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кристалишу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при загревању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P_20181006_15_39_08_Pr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323528" y="260647"/>
            <a:ext cx="8820472" cy="6597349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6192688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Упаривачи са силазним филмом</a:t>
            </a:r>
            <a:r>
              <a:rPr lang="sr-Cyrl-R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користе други принцип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истањивања површине течности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која се упарава. У овом случају се дебљина слоја смањује размазивањем танког слоја течности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по грејној површини уз помоћ специјалне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мешалице са лопатицама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Грејну површину чини унутрашња површина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вертикалног цилиндра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око кога се налази дупликатор загреван паром под притиском. Дужином целог укувача пролази вратило за које су причвршћене лопатице. Вратило ротира захваљујући електромотору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Течност се уводи одозго, сливајући наниже бива захваћена лопатицама размазана по грејној површини у облику танког филма. Концентрисана течност истиче кроз сабирник паре настале при испаравању, одакле се пара изводи из уређаја.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Погодан је за вискозне течности</a:t>
            </a:r>
            <a:endParaRPr lang="en-GB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P_20181006_15_59_43_Pr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467544" y="260647"/>
            <a:ext cx="8424936" cy="6597349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1926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Уређаји за вишеступно упаравање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Пара испареног растварача се користи даље за загревање у процесу, што представља начин за искоришћење енергије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Упаривачи као уређаји за добијање пречишћене воде а код којих се пара настала у процесу такође користи за даље загревање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Пара која настаје од растварача у процесу упаравања је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гас нешто ниже температуре него што је водена пара која се користи за загревање уређаја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. Пара која настаје има велику количину неискоришћене енергије као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латентну топлоту испаравања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па се може користити за загревање другог упаривача. Искоришћење паре је за сваки следећи упаривач све мање па се зато овај принцип у пракси примењује за највише три узастопна упаривача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67544" y="404664"/>
            <a:ext cx="8136903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61926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Топлотне операције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Многе фармацеутске операције се одвијају уз загревање које обухвата пренос топлоте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Топлотне операције обухватају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загревање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хлађење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испаравање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односно упаравање,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дестилацију, кондензазију, укувавање, производњу паре, термичку стерилизацију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Водена пара је најважнији медијум за преношење топлоте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Принципи загревања у фармацеутској индустији се могу представити на примеру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воденог купатила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Количина топлоте која доводи воду до тачке кључања је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осетна топлота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3367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Вишеступни троструки упаривачи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Пара настала испаравањем растварача у првом упаривачу се употребљава као грејни флуид за загревање другог упаривача а из другог за трећи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Притисак је највећи у првом упаривачу, у другом мањи, у трећем још мањи. 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Смањење притиска је неопходно јер је температура паре која се ослобађа из воденог раствора у првом упаривачу врло блиска температури кључања течности која се упарава. Снижењем притиска се постиже снижење тачке кључања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88640"/>
            <a:ext cx="8640960" cy="66693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Дестилација воде на принципу термокомпресије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За пречишћавање велике количине воде упаравањем, уз малу потрошњу енергије и воде, у коме се користи пара настала у процесу за загревање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Процес почиње тако што се вода у упаривачу загрева до кључања. У упаривачу постоји вакум а вода кључа на температури око 95°С. Настала пара одлази до компресора где се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компримује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чиме јој се повећава температура на 105°С. На овај начин се ствара температурна разлика чиме се омогућава компримованој пари да преда своју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латентну топлоту упаривачу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при чему се она истовремено кондензује. Настали кондензат је у ствари дестилована вода која се скупља у пријемнику. Дестилована вода може да пролази и кроз измењивач топлоте где своју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резидуалну топлоту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предаје струји доводне воде која треба да се дестилише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264696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Управање у вакуму има предности у односу на класично упаравање: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Ø"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Раствор кључа на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нижој температури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температурна разлика при загревању је већа, што значи да је боље распростирање топлоте, па се могу конструисати јефтинији апарати са мањом грејном површином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Ø"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Захваљујући сниженој температури кључања у оваквим апаратурама се могу упаравати и термолабилне супстанце, на пример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Ph. </a:t>
            </a:r>
            <a:r>
              <a:rPr lang="en-GB" sz="2600" dirty="0" err="1">
                <a:latin typeface="Times New Roman" pitchFamily="18" charset="0"/>
                <a:cs typeface="Times New Roman" pitchFamily="18" charset="0"/>
              </a:rPr>
              <a:t>Yug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 IV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је прописивала да се за упаравање екстракта врши под сниженим притиском при чему температура не сме прелазити 50°С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Ø"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 процесу су мањи губици енергије, јер постоји мања температурна разлика између зидова апаратуре и околне средине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Вакум упаравање је у тесној вези са вакум сушењем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568952" cy="65973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Хлађење и кондензација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Хлађењем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се назива операција којом се без промене агрегатног стања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смањује осетна топлота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неког материјала, што се манифестује смањењем температуре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Кондензација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је операција хлађења при којој се нека пара преводи у течно агрегатно стање. При томе се пари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одузима латентна топлота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За време кондензације, кондензат не мења температуру која је иста као температура саме паре. Апарати у којима се одвија процес кондензације се називају кондензатори</a:t>
            </a:r>
          </a:p>
          <a:p>
            <a:pPr algn="just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3367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Термичке методе стерилизације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је процес којим се уништавају или одстрањују микроорганизми уз помоћ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физичких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хемијских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метода или пак одстрањивањем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филтрацијом кроз бактериолошке филтре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Топлота при термичкој стерилизацији уништава све врсте микроорганизама укључујући и споре. Сматра се да топлота делује на систем ензима миркоорганизама док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сува топлота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још изазива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оксидативне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процесе 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влажна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коагулацију протеина, мењајући физичку природу бактерија, што доводи до њиховог уништења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892480" cy="6264696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 стерилизацију фармацеутских препарата се користи индиректно загревање а грејни медији који се том приликом употребљавају су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топао ваздух или пара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зависно од употребљене апаратуре и материјала који се стерилише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Стерилизација топлотом се изводи применом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суве и </a:t>
            </a:r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влажне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топлоте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Време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термалне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смрти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јесте време које је неопходно да се на датој температури уништи нека врста микроокранизма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35503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Стерилизација сувом топлотом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Стерилизација стакленог посуђа, опрема од порцелана, метала и хирушких инструмената, за супстанце којима смета присуство влаге која се јавља у аутоклаву (прашкови, уља, масти, воскови)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Сува топлота уништава микроорганизме загревањем и на високој температури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Метода није погодна за стерилизацију гуме и синтетичких пластичних маса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Одвија се првенствено оксидативном разградњом њихове протоплазме што се постиже дужим загревањем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Изводи се у уређајима за суву стерилизацију, сличним сушионоцама. У њима се постиже брзо жељена температура која се без великог варирања даље одржава. Загрева се струјом, гасом или инфрацрвеним зрацима. Имају термометар за контролу температуре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Зегревање материјала се изводи провођењем топлоте, конвекцијом (преношење топлоте помоћу ваздуха) и зрачењем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32656"/>
            <a:ext cx="8424936" cy="6336704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Материјал у стерилизатору се поставља тако да не омета кретање ваздуха, да не затвара све отворе у перфорираним улошцима на које се поставља, да не дотиче зидове и да се не препуни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фармацеутској индустрији се користи суви стерилизатор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дисконтиуираним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радом (шаржни) са форсираном конвекцијом или уређаји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континуираним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радом у којима се материјал суши, стерилише и/или деприогенизује (тунелски стерилизатори са сувим врућим ваздухом)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Југословенска фармакопеја 2000 наводи да је услов за примену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сувим ваздухом да се загревање врши на 160°С, најмање 2 сата, док се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депирогенизацију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стакла наводи тепература од 220°С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Поступак и примењене мере морају да буду такве да дају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SAL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(степен сигурности процеса стерилизације) од 10</a:t>
            </a:r>
            <a:r>
              <a:rPr lang="sr-Cyrl-RS" baseline="30000" dirty="0">
                <a:latin typeface="Times New Roman" pitchFamily="18" charset="0"/>
                <a:cs typeface="Times New Roman" pitchFamily="18" charset="0"/>
              </a:rPr>
              <a:t>-6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боље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892480" cy="6858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Стерилизација влажном топлотом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Влажна топлота убија микроорганизме коагулацијом њихове протоплазме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Температура коагулације зависи од количине присутне влаге и што је нижи садржај влаге у микроорганизму протребна је виша температура да се униште, овим се објашњава резистентност спора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Брзина уништавања микроорганизма зависи од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средине, броја почетно присутних микроорганизама и од присутних материја које могу потенцирати или инхибирати процес стерилизације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У фармацеутској индустији за ефикасну и сигурну стерилизацију се користи влажна топлота у форми паре под притиском која брзо уништава микроорганизме уз минимум штетног деловања на материјал који се стерилише. Пара под притиском се користи у подручју температура од 110-138°С али се најчешће изводи на температури од 120°С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525344"/>
          </a:xfrm>
        </p:spPr>
        <p:txBody>
          <a:bodyPr>
            <a:normAutofit lnSpcReduction="10000"/>
          </a:bodyPr>
          <a:lstStyle/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Ефикасност паре као стерилишућег агенса везана је за четири својства суво засићене паре: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Висока температура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Богатство латентне топлоте која се ослобаћа при кондензацији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Редукација волумена при кондензацији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Способност влажења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Наглашена 4 својства паре могу се користити само када се пара налази у равнотежи са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течном водом. 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То је сува засићена пара којој је температура једнака температури кључања воде. Суво засићена пара је безбојна и прозирна, док је влажна пара беле боје. Суво засићена пара зависи само од притиска и по томе треба да се разликује од гасова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Добра страна паре као стерилишућег агенса је у томе што је јефтина, чиста, лако се дистрибуира, лако контролише њено стање и температура, лако продире као гас</a:t>
            </a:r>
          </a:p>
          <a:p>
            <a:pPr algn="just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94992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Када се достигне тачка кључања, тада даље довођење топлоте доводи до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испаравања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при чему се пари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повећава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температура.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Топлота која се доводи да би се вода претварала у пару при константној температури назива се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латентна топлота испаравања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Топлотна енергија која се доводи током испаравања троши се на сам процес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испаравања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односно откидање молекула парне фазе воде са течне површине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Кључала вода којој се доводи топлота не мења своју температуру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04664"/>
            <a:ext cx="8496944" cy="6264696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 извођење стерилизације пара треба да буде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суво засићена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тј њена температура мора бити управо изнад оне која одговара граници фаза пара-течност.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Под овим условима мали пад температуре при контакту са хладнијим предметима доводи до тренутне кондензације паре у воду.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Пара створена на граници фаза има исту температуру као и кључала вода али садржи 7 пута више топлоте од кључале воде (латентна топлота) која се при кондензацији ослобађа и користи као принципијелни механизам стерилизавије у аутоклаву и загревања уопште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264696"/>
          </a:xfrm>
        </p:spPr>
        <p:txBody>
          <a:bodyPr>
            <a:normAutofit fontScale="92500" lnSpcReduction="20000"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Пара у аутоклаву може деловати на предмете на два начина: код течности које се стерилишу у боцама она служи као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преносилац топлоте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а код предмета где се стерилише површина (хирушки прибор, празне посуде, завојни материјал), делује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грејуће и директно стерилишуће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овде долази до преношења топлоте али створени кондезат исте температуре врши још квашње и служи као преносилац топлоте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Кондензација паре помаже пенетрацију и она се дешава све док је површина предмета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хладнија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 паре.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Индиректан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контакт се постиже када се на пример затопљене ампуле у којима се налази водени раствор лека налазе у пари која предаје своју топлоту ампулама а раствор у унутрашњости ампула почиње да кључа и у њему се такође ствара пара.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Овиме је јасно због чега се индиректном методом не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могу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стерилисати затворене празне ампуле или бочице, нити раствор чији је главни састојак уље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408712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Данас се у индустрији при изради стерилних фармацеутских препарата користе две врсте процеса стерилизације влажном топлотом:</a:t>
            </a:r>
          </a:p>
          <a:p>
            <a:pPr algn="just">
              <a:buNone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1. Стерилизација засићеном паром под притиском</a:t>
            </a:r>
          </a:p>
          <a:p>
            <a:pPr algn="just">
              <a:buNone/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Стерилизација са компензацијом притиска и то методом распршивања загрејане воде или методом распршивања паре у смеши са ваздухом</a:t>
            </a:r>
            <a:endParaRPr lang="en-GB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Стерилизација засићеном паром под притиском</a:t>
            </a:r>
            <a:r>
              <a:rPr lang="sr-Cyrl-R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се примењује не само за стерилизацију фарм. препарата него и у болницама, лабораторијама, за стерилизацију медицинских средстава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Медијум је суво засићена пара, што значи да је пара у термодинамичкој равнотежи са њеном течном формом при датој температури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336704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Када се у аутоклав ставе бочице које не могу да се деформишу у њиховој унутрашњости се јавља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надпритисак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може достићи и више вредности  од притиска у комори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Апарати за стерилизацију паром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под притиском називају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аутоклави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направљени од нерђајућег челика. Имају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комору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за стерилизацију правоугаоног облика и опремљени су омотачем тј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дуплим зидом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Сврха омотача у који се уводи пара је: да на почетку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загреје аутоклав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одржава топлоту, да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загреје материјал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се стерилише за време почетне фазе уклањања ваздуха, да допринесе сушењу материјала који се стерилише у завршној фази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смањи капљице кондензата у пари у комори аутоклава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892480" cy="6336704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Пара се доводи у комору с омотачем на два начина: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Одједном, тако што пара улази у омотач, циркулише унутар њега и улази у комору за стерилизацију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Одвојено довођење паре са двојном контролом. Омотач може да се пуни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обичном паром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 одвојено се пуни комора за стерилизацију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ултра чистом паром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Модеран аутоклав је обично опремљен воденом пумпом која може да створи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уклања око 93%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присутног ваздуха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Остатак који се не уклони, уклања се пулсирајућим или динамичким вакумом. За време стерилизације ствара се прилична количина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кондензата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се уклања помоћу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сабирника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на дну коморе или уз помоћ вакум пумпе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60648"/>
            <a:ext cx="8748464" cy="659735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Након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примењују се методе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хлађења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1.  Уз помоћ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тако што се укључи вакум пумпа и притисак подеси на претходно одређену погодну вредност. Овај начин се користи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сушење и хлађење порозних и непорозних материјала</a:t>
            </a:r>
          </a:p>
          <a:p>
            <a:pPr algn="just"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2. хлађење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циркулацијом хладне воде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кроз омотач (када су контејнери делимично напуњени раствором и нису херметички затворени)</a:t>
            </a:r>
          </a:p>
          <a:p>
            <a:pPr algn="just"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3. хлађење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директним распршивањем хладне воде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 стерилисани материјал (за хлађење напуњених и затопљених ампула које се налазе поређане на перфорираним тацнама)</a:t>
            </a:r>
          </a:p>
          <a:p>
            <a:pPr algn="just"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4. хлађење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распршивањем хладне воде на материјал уз помоћ ваздуха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640960" cy="64087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Контрола процеса</a:t>
            </a:r>
            <a:b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Контрола претходно валидираног процеса се данас базира на логички контролосаним програмима, на персоналним рачунарима, електронским решењима и комбинацијама.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 рутинско праћење процеса стерилизације користе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физичке, хемијске и биолошке методе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Физичке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обухватају мерење дистрибуције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топлоте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термоелементима, и мерење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притиска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уз помоћ маноментра или модерних трансдусера повезаних са електронским писачима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336704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Хемијска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контрола обухвата примену хемијских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индикатора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потврђују да је постигнута температура стерилизације нпр.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бензоева киселина у затопљеној цевчици која се топи на 121°С.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Други подаци дају информацију 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времену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трајања стерилизације односно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једињења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која на оређеној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теператури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 одређеном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временском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интервалу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мењају боју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Биолошки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индикатори се састоје из дефинисаног броја микроорганизама познате осетљивости на стерилизацију, обично су то споре, инокулисане у носач и упаковане тако да се онемогућава контаминација и оштећење а дозвољава пролаз стерилишућег агенса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04664"/>
            <a:ext cx="8389560" cy="65973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Двојно контролисани аутоклави</a:t>
            </a:r>
            <a:b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којима се може контролисати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притисак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медијума независно од његове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температуре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Користе се за завршну стерилизацију раствора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Раде на принципу: распршивања прегрејане воде или смешом ваздух-пара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 конвенционално аутоклавирање нису погодни: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инфудибилије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 великим стакленим боцама, у пластичним контејнерима, претходно напуњени стаклени или пластични шприцеви, посуде са завртњем или које се отварају на притисак, блистери који садрже различита једнодозна паковања нпр контактна сочива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2646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Аутоклави са распршивањем прегрејане воде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 почетку процеса, пошто се у комору ставе производи које треба стерилисати,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доњи део коморе се напуни водом одговарајућег квалитета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Ваздух коморе се не отклања. Вода са дна коморе се уз помоћ пумпе тера да циркулише кроз цеви до плочастог измењивача топлоте који се индиректно загрева паром доведеном споља.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Загрејана вода се затим распршује кроз млазнице лоциране у горњем делу коморе на материјал који се стерилише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Загревање воде и садржаја у бочицама које се стерилишу је постепено али доста брзо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0"/>
            <a:ext cx="8568952" cy="65973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 као грејни медијум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Загревање, односно довођење топлоте неком систему врши се у циљу одређених промена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Топлота се може доводити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директно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преко топлотног извора или се до места употребе преноси помоћу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носиоца топлоте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Преносилац топлоте треба да буде: јефтин, да има велики топлоти капацитет, да има што већи коефицијент прелаза топлоте</a:t>
            </a:r>
          </a:p>
          <a:p>
            <a:pPr algn="just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Водена пара је одличан носилац топлоте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већим температурама водене паре повећава се притисак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тако да температура водене паре од 175°С одговара притиску од 9 атмосфера, што је горња граница могућности примене. Методе преношења топлоте су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кондукција, конвекција и радијација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327648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 завршеној стерилизацији, хлађење се одвија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континуирано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тако што уместо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кроз измењивач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топлоте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циркулише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хладна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Производ који се стерилише не трпи термичке шокове при притиску јер се разлика притисака у комори и у бочици може свести на нулу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Ови аутоклави често имају систем за аутоматско пуњење и пражњење боца са растворима које се стерилишу</a:t>
            </a:r>
          </a:p>
          <a:p>
            <a:pPr algn="just"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32764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Аутоклави са ротацијом материјала који се стерилише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Циљеви ротационе стерилизације су:</a:t>
            </a:r>
          </a:p>
          <a:p>
            <a:pPr marL="514350" indent="-514350" algn="just">
              <a:buClr>
                <a:srgbClr val="002060"/>
              </a:buClr>
              <a:buFont typeface="+mj-lt"/>
              <a:buAutoNum type="arabicPeriod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Да се одржи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стабилност емулзија или суспензија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које би тежиле да се ˮсломеˮ због температуре стерилизације и које баш из тих разлога раније није било могуће стерилисати у аутоклаву, чак и када су компоненте биле термостабилне</a:t>
            </a:r>
          </a:p>
          <a:p>
            <a:pPr marL="514350" indent="-514350" algn="just">
              <a:buClr>
                <a:srgbClr val="002060"/>
              </a:buClr>
              <a:buFont typeface="+mj-lt"/>
              <a:buAutoNum type="arabicPeriod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Да се омогући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стерилизација </a:t>
            </a:r>
            <a:r>
              <a:rPr lang="sr-Cyrl-R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термолабилних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компоненти са високим температурама а за кратко време. Да би се постигао циљ,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брзина загревања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производа при стерилизацији, као и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брзина хлађења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морају бити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веома високе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. Како се при ротацији материјал у контејнеру меша, стварно се олакшава пенетрација или отклањање топлоте из производа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1926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Континуирана стерилизација у аутоклавима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изузетно велике количине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понекада се користе аутоклави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континуираним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радом чији је  капацитет знатно већи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Апарати се састоје из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серије колона или путева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кроз који се транспортном траком крећу предмети који се стерилишу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Типичан апарат има 7 колона, од којих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служи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претходно загревање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следеће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паром а следеће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хлађење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Током стерилизације се аутоматски прати притисак и температура а могуће је више комбинација притиска и температуре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2646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Размењивачи топлоте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Размењивачи (измењивачи) су уређаји који служе за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загревање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хлађење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гасова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течности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у одређеним температурним границама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 фармацеутској индустрији се размена топлоте врши кроз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грејну површину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где један флуид, водена пара, хладећи се, одаје своју топлоту другом медијуму који се загрева. Ова топлотна размена се врши кроз површине израђене од метала, угљеника (графита) 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Зависно од површине за размену топлоте користе се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цевни, спирални, плочасти измењивачи</a:t>
            </a:r>
          </a:p>
          <a:p>
            <a:pPr algn="just">
              <a:buClr>
                <a:srgbClr val="002060"/>
              </a:buClr>
            </a:pP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Цевни измењивач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се састоји од система цеви које се налазе у оклопу облика хоризонталног цилиндра. На оклопу се налазе 4 отвора, по један улазни и излазни за оба флуида између којих се врши размена топлоте. </a:t>
            </a:r>
            <a:endParaRPr lang="sr-Cyrl-RS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Принцип рада уређаја је да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један флуид протиче кроз унутрашњост цеви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са једног краја измењивача на други, док други протиче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синусоидалном путањом изван цеви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кроз унутрашњост коморе. Овим путем долази до размене топлоте. Постоје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могућности, да топлота пролази кроз зидове цеви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према флуиду који протиче око цеви и обрунуто</a:t>
            </a:r>
            <a:endParaRPr lang="sr-Cyrl-R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149080"/>
            <a:ext cx="6552728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76672"/>
            <a:ext cx="8352928" cy="5688632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Спирални измењивач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се састоји из два централна дела на којима се налазе уређаји за довод флуида и који су повезани са више паралелних цеви које улазе једна у другу са међупростором између сваке цеви, па изгледају у попречном пресеку као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спирала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На делу оклопа који садржи спирално постављене цеви, налазе се још два отвора за довод и одвод другог флуида. Када се цео систем склопи, један флуид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пролази кроз улазни уређај, пролази кроз цеви и затим излази кроз излазни систем. Други флуид протиче супротним смером кроз просторе између цеви. Овакав начин протока омогућава турбуленцију и велику брзину преноса топлоте између два флуида</a:t>
            </a:r>
          </a:p>
          <a:p>
            <a:pPr algn="just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Плочасти измењивачи (са плочама и рамовима)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се састоје 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држи више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плоча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за пренос топлоте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Плоче од набораног метала кад се склопе формирају отворе за пролаз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флуида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монтирају се у рам и затежу посебним завртњима. Флуиди између којих се врши размена топлоте протичу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супротним правцем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и то један флуид кроз непарне канале, а други кроз парне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aca\Desktop\WP_20181006_14_18_45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77072"/>
            <a:ext cx="7128792" cy="2592288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336704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Код размењивача топлоте долази до врло компликованог преноса топлоте кроз грејну површину. Прво се топлота преноси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грејног флуида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грејну површину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 потом са ње 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флуид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се загрева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Основна једначина за размењивач топлоте се може приказати као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Где је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топлота која се преноси с једног флуида на други</a:t>
            </a:r>
          </a:p>
          <a:p>
            <a:pPr algn="just">
              <a:buClr>
                <a:srgbClr val="002060"/>
              </a:buClr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U-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коефицијент преноса топлоте са једног флуида на други који зависи од међусобног утицаја два гранична слоја и зида који развдаја два флуида</a:t>
            </a:r>
          </a:p>
          <a:p>
            <a:pPr algn="just">
              <a:buClr>
                <a:srgbClr val="002060"/>
              </a:buClr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-ефективна разлика температуре између два флуида</a:t>
            </a:r>
          </a:p>
          <a:p>
            <a:pPr algn="just">
              <a:buClr>
                <a:srgbClr val="002060"/>
              </a:buClr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је укупна површина која је расположива за пренос топлоте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2708920"/>
            <a:ext cx="2026044" cy="36004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F3B0-949E-4514-AC90-5A61CF3544F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2571</TotalTime>
  <Words>3609</Words>
  <Application>Microsoft Office PowerPoint</Application>
  <PresentationFormat>On-screen Show (4:3)</PresentationFormat>
  <Paragraphs>207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Calibri</vt:lpstr>
      <vt:lpstr>Times New Roman</vt:lpstr>
      <vt:lpstr>Verdana</vt:lpstr>
      <vt:lpstr>Wingdings</vt:lpstr>
      <vt:lpstr>Wingdings 2</vt:lpstr>
      <vt:lpstr>Aspect</vt:lpstr>
      <vt:lpstr>  Фармацеутско технолошке операције у фармацеутској индустрији  (топлотне операције)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Фармацеутско технолошке операције у фармацеутској индустрији (топлотне операције)</dc:title>
  <dc:creator>Anica Petković</dc:creator>
  <cp:lastModifiedBy>Marina Tomovic</cp:lastModifiedBy>
  <cp:revision>133</cp:revision>
  <dcterms:created xsi:type="dcterms:W3CDTF">2018-08-19T18:02:46Z</dcterms:created>
  <dcterms:modified xsi:type="dcterms:W3CDTF">2021-10-24T11:39:09Z</dcterms:modified>
</cp:coreProperties>
</file>